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DM Sans Medium"/>
      <p:regular r:id="rId22"/>
      <p:bold r:id="rId23"/>
      <p:italic r:id="rId24"/>
      <p:boldItalic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DMSansMedium-regular.fntdata"/><Relationship Id="rId21" Type="http://schemas.openxmlformats.org/officeDocument/2006/relationships/slide" Target="slides/slide16.xml"/><Relationship Id="rId24" Type="http://schemas.openxmlformats.org/officeDocument/2006/relationships/font" Target="fonts/DMSansMedium-italic.fntdata"/><Relationship Id="rId23" Type="http://schemas.openxmlformats.org/officeDocument/2006/relationships/font" Target="fonts/DMSa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DMSansMedium-boldItalic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caae787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caae787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caae7872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caae7872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caae7872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caae7872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caae7872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caae7872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caae7872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caae7872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d52b4c0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d52b4c0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caae7872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caae7872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caae7872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caae7872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caae7872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caae7872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caae7872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caae7872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caae7872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caae7872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d52b4c07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d52b4c0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caae7872d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caae7872d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caae7872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caae7872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caae7872d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caae7872d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caae7872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caae7872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>
  <p:cSld name="TITLE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3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TITLE_AND_BOD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0" name="Google Shape;70;p16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_1">
    <p:bg>
      <p:bgPr>
        <a:solidFill>
          <a:schemeClr val="l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78" name="Google Shape;78;p1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_1">
    <p:bg>
      <p:bgPr>
        <a:solidFill>
          <a:schemeClr val="l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9" name="Google Shape;109;p18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4" type="body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12.02.2025</a:t>
            </a:r>
            <a:endParaRPr/>
          </a:p>
        </p:txBody>
      </p:sp>
      <p:sp>
        <p:nvSpPr>
          <p:cNvPr id="115" name="Google Shape;115;p19"/>
          <p:cNvSpPr txBox="1"/>
          <p:nvPr>
            <p:ph type="ctrTitle"/>
          </p:nvPr>
        </p:nvSpPr>
        <p:spPr>
          <a:xfrm>
            <a:off x="976250" y="1510500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Playwright</a:t>
            </a:r>
            <a:endParaRPr/>
          </a:p>
        </p:txBody>
      </p:sp>
      <p:sp>
        <p:nvSpPr>
          <p:cNvPr id="116" name="Google Shape;116;p19"/>
          <p:cNvSpPr txBox="1"/>
          <p:nvPr>
            <p:ph idx="2" type="subTitle"/>
          </p:nvPr>
        </p:nvSpPr>
        <p:spPr>
          <a:xfrm>
            <a:off x="1552975" y="2888225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Luciano Guimarães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26883" l="19674" r="21101" t="6507"/>
          <a:stretch/>
        </p:blipFill>
        <p:spPr>
          <a:xfrm>
            <a:off x="5751375" y="1537250"/>
            <a:ext cx="2618500" cy="18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8"/>
          <p:cNvSpPr txBox="1"/>
          <p:nvPr>
            <p:ph idx="1" type="subTitle"/>
          </p:nvPr>
        </p:nvSpPr>
        <p:spPr>
          <a:xfrm>
            <a:off x="833875" y="666475"/>
            <a:ext cx="7551600" cy="48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Playwright x other tools</a:t>
            </a:r>
            <a:endParaRPr/>
          </a:p>
          <a:p>
            <a:pPr indent="-390525" lvl="0" marL="457200" rtl="0" algn="l">
              <a:spcBef>
                <a:spcPts val="1200"/>
              </a:spcBef>
              <a:spcAft>
                <a:spcPts val="0"/>
              </a:spcAft>
              <a:buSzPts val="2550"/>
              <a:buChar char="●"/>
            </a:pPr>
            <a:r>
              <a:rPr lang="en" sz="2550" u="sng">
                <a:solidFill>
                  <a:schemeClr val="accent5"/>
                </a:solidFill>
              </a:rPr>
              <a:t>v</a:t>
            </a:r>
            <a:r>
              <a:rPr lang="en" sz="2550" u="sng">
                <a:solidFill>
                  <a:schemeClr val="accent5"/>
                </a:solidFill>
              </a:rPr>
              <a:t>s Selenium</a:t>
            </a:r>
            <a:r>
              <a:rPr lang="en" sz="2550"/>
              <a:t>: in general Playwright is more modern supporting SPAs and auto-await, plus Selenium requires more setup and struggles a bit with synchronization issues</a:t>
            </a:r>
            <a:endParaRPr sz="255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en" sz="2550" u="sng">
                <a:solidFill>
                  <a:schemeClr val="accent5"/>
                </a:solidFill>
              </a:rPr>
              <a:t>v</a:t>
            </a:r>
            <a:r>
              <a:rPr lang="en" sz="2550" u="sng">
                <a:solidFill>
                  <a:schemeClr val="accent5"/>
                </a:solidFill>
              </a:rPr>
              <a:t>s Cypress</a:t>
            </a:r>
            <a:r>
              <a:rPr lang="en" sz="2550"/>
              <a:t>: Cypress is Chromium-focused and Playwright works with browser’s native automation protocols and has better parallel testing and is easier to integrate with CI/CD in general</a:t>
            </a:r>
            <a:endParaRPr sz="255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Comparison with other tools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is?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Main features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Comparison with other tools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Live coding</a:t>
            </a:r>
            <a:endParaRPr b="1" sz="3650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and Questions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0"/>
          <p:cNvSpPr txBox="1"/>
          <p:nvPr>
            <p:ph idx="1" type="subTitle"/>
          </p:nvPr>
        </p:nvSpPr>
        <p:spPr>
          <a:xfrm>
            <a:off x="975300" y="999000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Live Coding!</a:t>
            </a:r>
            <a:endParaRPr/>
          </a:p>
        </p:txBody>
      </p:sp>
      <p:pic>
        <p:nvPicPr>
          <p:cNvPr descr="scrolling through errors (Provided by Tenor)"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271" y="1862575"/>
            <a:ext cx="3111467" cy="23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is?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Main features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Comparison with other tools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Live coding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and Questions</a:t>
            </a:r>
            <a:endParaRPr b="1" sz="3650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2"/>
          <p:cNvSpPr txBox="1"/>
          <p:nvPr>
            <p:ph idx="1" type="subTitle"/>
          </p:nvPr>
        </p:nvSpPr>
        <p:spPr>
          <a:xfrm>
            <a:off x="833875" y="666475"/>
            <a:ext cx="7551600" cy="3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can I search for ?</a:t>
            </a:r>
            <a:endParaRPr/>
          </a:p>
          <a:p>
            <a:pPr indent="-390525" lvl="0" marL="457200" rtl="0" algn="l">
              <a:spcBef>
                <a:spcPts val="1200"/>
              </a:spcBef>
              <a:spcAft>
                <a:spcPts val="0"/>
              </a:spcAft>
              <a:buSzPts val="2550"/>
              <a:buChar char="●"/>
            </a:pPr>
            <a:r>
              <a:rPr lang="en" sz="2550"/>
              <a:t>Parallel execution</a:t>
            </a:r>
            <a:endParaRPr sz="255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en" sz="2550"/>
              <a:t>Debugging Tests</a:t>
            </a:r>
            <a:endParaRPr sz="255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en" sz="2550"/>
              <a:t>Produce specific logging for each test (thinking about the CI/CD integration)</a:t>
            </a:r>
            <a:endParaRPr sz="255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en" sz="2550"/>
              <a:t>Generate tests automatically with Codegen</a:t>
            </a:r>
            <a:endParaRPr sz="255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Conclusion and Questions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1090100" y="903325"/>
            <a:ext cx="4018800" cy="7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/>
              <a:t>To conclude</a:t>
            </a:r>
            <a:endParaRPr sz="2750"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992300" y="1701013"/>
            <a:ext cx="3909600" cy="18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Playwright is powerful, modern tool for E2E testing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It simplifies testing </a:t>
            </a:r>
            <a:r>
              <a:rPr lang="en" sz="1300"/>
              <a:t>across multiple browsers and platforms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Ideal for putting key scenarios in CI/CD integration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More to explore in </a:t>
            </a:r>
            <a:r>
              <a:rPr i="1" lang="en" sz="1300" u="sng">
                <a:solidFill>
                  <a:schemeClr val="accent6"/>
                </a:solidFill>
              </a:rPr>
              <a:t>https://playwright.dev/</a:t>
            </a:r>
            <a:endParaRPr i="1" sz="1300" u="sng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3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Conclusion and Questions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b="13178" l="15123" r="33678" t="13362"/>
          <a:stretch/>
        </p:blipFill>
        <p:spPr>
          <a:xfrm>
            <a:off x="5673450" y="1581175"/>
            <a:ext cx="2454851" cy="19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274" name="Google Shape;274;p34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75" name="Google Shape;275;p34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76" name="Google Shape;276;p34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277" name="Google Shape;277;p34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78" name="Google Shape;278;p34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79" name="Google Shape;279;p34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280" name="Google Shape;280;p34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81" name="Google Shape;281;p34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82" name="Google Shape;282;p34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283" name="Google Shape;283;p34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84" name="Google Shape;284;p34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85" name="Google Shape;285;p34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286" name="Google Shape;286;p34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87" name="Google Shape;287;p34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88" name="Google Shape;288;p34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289" name="Google Shape;289;p34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90" name="Google Shape;290;p34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91" name="Google Shape;291;p34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292" name="Google Shape;292;p34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93" name="Google Shape;293;p34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94" name="Google Shape;294;p34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295" name="Google Shape;295;p34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96" name="Google Shape;296;p34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97" name="Google Shape;297;p34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298" name="Google Shape;298;p34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299" name="Google Shape;299;p34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300" name="Google Shape;300;p34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301" name="Google Shape;301;p34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Science Presentation</a:t>
            </a:r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4150"/>
            <a:ext cx="9144000" cy="51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/>
        </p:nvSpPr>
        <p:spPr>
          <a:xfrm>
            <a:off x="366275" y="4309625"/>
            <a:ext cx="2392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350700" y="4177150"/>
            <a:ext cx="3319800" cy="72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 txBox="1"/>
          <p:nvPr/>
        </p:nvSpPr>
        <p:spPr>
          <a:xfrm>
            <a:off x="670225" y="4292650"/>
            <a:ext cx="27276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50">
                <a:solidFill>
                  <a:srgbClr val="14284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r>
              <a:rPr b="1" lang="en" sz="3250">
                <a:solidFill>
                  <a:srgbClr val="142841"/>
                </a:solidFill>
                <a:latin typeface="Merriweather"/>
                <a:ea typeface="Merriweather"/>
                <a:cs typeface="Merriweather"/>
                <a:sym typeface="Merriweather"/>
              </a:rPr>
              <a:t>!</a:t>
            </a:r>
            <a:endParaRPr b="1" sz="3250">
              <a:solidFill>
                <a:srgbClr val="14284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833875" y="666475"/>
            <a:ext cx="7551600" cy="11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objective here is: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638" y="1670150"/>
            <a:ext cx="6618071" cy="24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is?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Main features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Comparison</a:t>
            </a: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with other tools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Live coding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and Questions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is?</a:t>
            </a:r>
            <a:endParaRPr b="1" sz="3650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Main features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Comparison with other tools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Live coding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and Questions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3"/>
          <p:cNvSpPr txBox="1"/>
          <p:nvPr>
            <p:ph idx="1" type="subTitle"/>
          </p:nvPr>
        </p:nvSpPr>
        <p:spPr>
          <a:xfrm>
            <a:off x="833875" y="666475"/>
            <a:ext cx="7551600" cy="41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Playwright is?</a:t>
            </a:r>
            <a:endParaRPr/>
          </a:p>
          <a:p>
            <a:pPr indent="-396875" lvl="0" marL="457200" rtl="0" algn="l">
              <a:spcBef>
                <a:spcPts val="120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E2E testing framework for web apps.</a:t>
            </a:r>
            <a:endParaRPr/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Developed by Microsoft to support multiple browsers</a:t>
            </a:r>
            <a:endParaRPr/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Written in Typescript but also supports Javascript, Python, Java and .NET</a:t>
            </a:r>
            <a:endParaRPr/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Design for web apps, including PWAs and SPAs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What it is?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833875" y="666475"/>
            <a:ext cx="7551600" cy="3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Playwright?</a:t>
            </a:r>
            <a:endParaRPr/>
          </a:p>
          <a:p>
            <a:pPr indent="-396875" lvl="0" marL="457200" rtl="0" algn="l">
              <a:spcBef>
                <a:spcPts val="120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Fast and reliable</a:t>
            </a:r>
            <a:endParaRPr/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Cross-browser and cross-platform support</a:t>
            </a:r>
            <a:endParaRPr/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Advanced features like recording, auto-await and mobile emulation</a:t>
            </a:r>
            <a:endParaRPr/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Easy integration with CI/CD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What it is?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is?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Main features</a:t>
            </a:r>
            <a:endParaRPr b="1" sz="3650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Comparison with other tools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Live coding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and Questions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6"/>
          <p:cNvSpPr txBox="1"/>
          <p:nvPr>
            <p:ph idx="1" type="subTitle"/>
          </p:nvPr>
        </p:nvSpPr>
        <p:spPr>
          <a:xfrm>
            <a:off x="833875" y="666475"/>
            <a:ext cx="7551600" cy="3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  <a:p>
            <a:pPr indent="-396875" lvl="0" marL="457200" rtl="0" algn="l">
              <a:spcBef>
                <a:spcPts val="120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Multi-browser support</a:t>
            </a:r>
            <a:endParaRPr/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Auto-await</a:t>
            </a:r>
            <a:endParaRPr/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Test recording</a:t>
            </a:r>
            <a:endParaRPr/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Parallel testing</a:t>
            </a:r>
            <a:endParaRPr/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Mobile device support</a:t>
            </a:r>
            <a:endParaRPr/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Char char="●"/>
            </a:pPr>
            <a:r>
              <a:rPr lang="en"/>
              <a:t>CI/CD Integration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Main Features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516437" y="8209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is?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516437" y="16605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Main features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516437" y="24999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Comparison with other tools</a:t>
            </a:r>
            <a:endParaRPr b="1" sz="3650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516437" y="33326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Live coding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516437" y="41790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and Questions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196954" y="8209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196954" y="16605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196954" y="24999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196954" y="33326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196954" y="41790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